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  <p:sldMasterId id="214748370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Gowun Batang"/>
      <p:regular r:id="rId25"/>
      <p:bold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Mon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GowunBatang-bold.fntdata"/><Relationship Id="rId25" Type="http://schemas.openxmlformats.org/officeDocument/2006/relationships/font" Target="fonts/GowunBatang-regular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29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64ad9ad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64ad9ad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564ad9adc1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564ad9adc1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564ad9adc1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564ad9adc1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58d7c76ad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58d7c76a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64ad9adc1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64ad9adc1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64ad9adc1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564ad9adc1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051f98c0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051f98c0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64ad9adc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64ad9adc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64ad9adc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64ad9adc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5f3a46b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35f3a46b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64ad9adc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64ad9adc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64ad9adc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64ad9adc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64ad9adc1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64ad9adc1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64ad9adc1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64ad9adc1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51f98c0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051f98c0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51f98c0d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051f98c0d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64ad9adc1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64ad9adc1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51f98c0d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051f98c0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header and footer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60" name="Google Shape;60;p14"/>
          <p:cNvSpPr txBox="1"/>
          <p:nvPr>
            <p:ph idx="4" type="body"/>
          </p:nvPr>
        </p:nvSpPr>
        <p:spPr>
          <a:xfrm>
            <a:off x="24003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5" type="body"/>
          </p:nvPr>
        </p:nvSpPr>
        <p:spPr>
          <a:xfrm>
            <a:off x="24003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6" type="body"/>
          </p:nvPr>
        </p:nvSpPr>
        <p:spPr>
          <a:xfrm>
            <a:off x="45720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7" type="body"/>
          </p:nvPr>
        </p:nvSpPr>
        <p:spPr>
          <a:xfrm>
            <a:off x="67437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68" name="Google Shape;68;p1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28600" y="2866225"/>
            <a:ext cx="62328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74" name="Google Shape;74;p1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8600" y="167750"/>
            <a:ext cx="5257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79" name="Google Shape;79;p17"/>
          <p:cNvCxnSpPr/>
          <p:nvPr/>
        </p:nvCxnSpPr>
        <p:spPr>
          <a:xfrm>
            <a:off x="228600" y="478125"/>
            <a:ext cx="86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56">
          <p15:clr>
            <a:srgbClr val="E46962"/>
          </p15:clr>
        </p15:guide>
        <p15:guide id="2" pos="4752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te sheet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subTitle"/>
          </p:nvPr>
        </p:nvSpPr>
        <p:spPr>
          <a:xfrm>
            <a:off x="2286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86" name="Google Shape;86;p18"/>
          <p:cNvSpPr txBox="1"/>
          <p:nvPr>
            <p:ph idx="3" type="subTitle"/>
          </p:nvPr>
        </p:nvSpPr>
        <p:spPr>
          <a:xfrm>
            <a:off x="32079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87" name="Google Shape;87;p18"/>
          <p:cNvSpPr txBox="1"/>
          <p:nvPr>
            <p:ph idx="4" type="subTitle"/>
          </p:nvPr>
        </p:nvSpPr>
        <p:spPr>
          <a:xfrm>
            <a:off x="61872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88" name="Google Shape;88;p1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6" name="Google Shape;96;p19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8" name="Google Shape;98;p19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TWO_COLUMNS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05" name="Google Shape;105;p20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07" name="Google Shape;107;p20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109" name="Google Shape;109;p2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TWO_COLUMNS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22945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24003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20" name="Google Shape;120;p21"/>
          <p:cNvSpPr txBox="1"/>
          <p:nvPr>
            <p:ph idx="7" type="subTitle"/>
          </p:nvPr>
        </p:nvSpPr>
        <p:spPr>
          <a:xfrm>
            <a:off x="45720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21" name="Google Shape;121;p21"/>
          <p:cNvSpPr txBox="1"/>
          <p:nvPr>
            <p:ph idx="8" type="subTitle"/>
          </p:nvPr>
        </p:nvSpPr>
        <p:spPr>
          <a:xfrm>
            <a:off x="67437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TWO_COLUMNS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229450" y="164350"/>
            <a:ext cx="55419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125" name="Google Shape;125;p2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228600" y="2448075"/>
            <a:ext cx="55419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2" type="subTitle"/>
          </p:nvPr>
        </p:nvSpPr>
        <p:spPr>
          <a:xfrm>
            <a:off x="228600" y="1798275"/>
            <a:ext cx="55419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TWO_COLUMNS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3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2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133" name="Google Shape;133;p2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3"/>
          <p:cNvSpPr txBox="1"/>
          <p:nvPr>
            <p:ph idx="3" type="body"/>
          </p:nvPr>
        </p:nvSpPr>
        <p:spPr>
          <a:xfrm>
            <a:off x="4573675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4573675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dy text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5095525" y="922175"/>
            <a:ext cx="34401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 txBox="1"/>
          <p:nvPr>
            <p:ph idx="2" type="body"/>
          </p:nvPr>
        </p:nvSpPr>
        <p:spPr>
          <a:xfrm>
            <a:off x="5095525" y="2801100"/>
            <a:ext cx="34401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3" type="body"/>
          </p:nvPr>
        </p:nvSpPr>
        <p:spPr>
          <a:xfrm>
            <a:off x="5095525" y="4013575"/>
            <a:ext cx="3440100" cy="5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42" name="Google Shape;142;p2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229450" y="164350"/>
            <a:ext cx="8686800" cy="3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2286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24003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4" type="body"/>
          </p:nvPr>
        </p:nvSpPr>
        <p:spPr>
          <a:xfrm>
            <a:off x="67437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5" type="body"/>
          </p:nvPr>
        </p:nvSpPr>
        <p:spPr>
          <a:xfrm>
            <a:off x="45720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51" name="Google Shape;151;p2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text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701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2" type="body"/>
          </p:nvPr>
        </p:nvSpPr>
        <p:spPr>
          <a:xfrm>
            <a:off x="2541453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3" type="body"/>
          </p:nvPr>
        </p:nvSpPr>
        <p:spPr>
          <a:xfrm>
            <a:off x="4713154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4" type="body"/>
          </p:nvPr>
        </p:nvSpPr>
        <p:spPr>
          <a:xfrm>
            <a:off x="6884852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5" type="subTitle"/>
          </p:nvPr>
        </p:nvSpPr>
        <p:spPr>
          <a:xfrm>
            <a:off x="3701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6" type="subTitle"/>
          </p:nvPr>
        </p:nvSpPr>
        <p:spPr>
          <a:xfrm>
            <a:off x="25414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7" type="subTitle"/>
          </p:nvPr>
        </p:nvSpPr>
        <p:spPr>
          <a:xfrm>
            <a:off x="47128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8" type="subTitle"/>
          </p:nvPr>
        </p:nvSpPr>
        <p:spPr>
          <a:xfrm>
            <a:off x="68841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9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63" name="Google Shape;163;p2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14568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2" type="subTitle"/>
          </p:nvPr>
        </p:nvSpPr>
        <p:spPr>
          <a:xfrm>
            <a:off x="362815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3" type="subTitle"/>
          </p:nvPr>
        </p:nvSpPr>
        <p:spPr>
          <a:xfrm>
            <a:off x="57995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4" type="subTitle"/>
          </p:nvPr>
        </p:nvSpPr>
        <p:spPr>
          <a:xfrm>
            <a:off x="57995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70" name="Google Shape;170;p2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7"/>
          <p:cNvSpPr txBox="1"/>
          <p:nvPr>
            <p:ph idx="5" type="subTitle"/>
          </p:nvPr>
        </p:nvSpPr>
        <p:spPr>
          <a:xfrm>
            <a:off x="14568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6" type="subTitle"/>
          </p:nvPr>
        </p:nvSpPr>
        <p:spPr>
          <a:xfrm>
            <a:off x="362815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V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79" name="Google Shape;179;p28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5" type="subTitle"/>
          </p:nvPr>
        </p:nvSpPr>
        <p:spPr>
          <a:xfrm>
            <a:off x="45720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6" type="subTitle"/>
          </p:nvPr>
        </p:nvSpPr>
        <p:spPr>
          <a:xfrm>
            <a:off x="2286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84" name="Google Shape;184;p2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89" name="Google Shape;189;p2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CUSTOM_10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2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" name="Google Shape;194;p3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6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225750" y="1212350"/>
            <a:ext cx="8692500" cy="3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99" name="Google Shape;199;p3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1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>
  <p:cSld name="CUSTOM_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32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06" name="Google Shape;206;p3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7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7005675" y="789050"/>
            <a:ext cx="1582800" cy="15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33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12" name="Google Shape;212;p3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8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228600" y="1549575"/>
            <a:ext cx="7938000" cy="22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17" name="Google Shape;217;p3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" name="Google Shape;220;p3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8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" name="Google Shape;224;p3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ith footer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7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29" name="Google Shape;229;p37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0" name="Google Shape;230;p37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31" name="Google Shape;231;p3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ONE_COLUMN_TEXT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8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35" name="Google Shape;235;p38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236" name="Google Shape;236;p3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ONE_COLUMN_TEXT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228600" y="2089772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0" name="Google Shape;240;p39"/>
          <p:cNvSpPr txBox="1"/>
          <p:nvPr>
            <p:ph idx="1" type="subTitle"/>
          </p:nvPr>
        </p:nvSpPr>
        <p:spPr>
          <a:xfrm>
            <a:off x="6074275" y="1004700"/>
            <a:ext cx="25587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2" type="subTitle"/>
          </p:nvPr>
        </p:nvSpPr>
        <p:spPr>
          <a:xfrm>
            <a:off x="4292700" y="1004700"/>
            <a:ext cx="16710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42" name="Google Shape;242;p39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43" name="Google Shape;243;p3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">
  <p:cSld name="CUSTOM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0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8" name="Google Shape;248;p40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50" name="Google Shape;250;p4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1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55" name="Google Shape;255;p41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56" name="Google Shape;256;p4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mage boards">
  <p:cSld name="CUSTOM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60" name="Google Shape;260;p42"/>
          <p:cNvSpPr/>
          <p:nvPr>
            <p:ph idx="2" type="pic"/>
          </p:nvPr>
        </p:nvSpPr>
        <p:spPr>
          <a:xfrm>
            <a:off x="228600" y="1870200"/>
            <a:ext cx="20244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2"/>
          <p:cNvSpPr/>
          <p:nvPr>
            <p:ph idx="3" type="pic"/>
          </p:nvPr>
        </p:nvSpPr>
        <p:spPr>
          <a:xfrm>
            <a:off x="3864875" y="1870200"/>
            <a:ext cx="35619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42"/>
          <p:cNvSpPr/>
          <p:nvPr>
            <p:ph idx="4" type="pic"/>
          </p:nvPr>
        </p:nvSpPr>
        <p:spPr>
          <a:xfrm>
            <a:off x="7547700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2"/>
          <p:cNvSpPr/>
          <p:nvPr>
            <p:ph idx="5" type="pic"/>
          </p:nvPr>
        </p:nvSpPr>
        <p:spPr>
          <a:xfrm>
            <a:off x="2375088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2"/>
          <p:cNvSpPr txBox="1"/>
          <p:nvPr>
            <p:ph idx="6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65" name="Google Shape;265;p42"/>
          <p:cNvSpPr txBox="1"/>
          <p:nvPr>
            <p:ph idx="7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66" name="Google Shape;266;p4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 boards">
  <p:cSld name="CUSTOM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43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0" name="Google Shape;270;p43"/>
          <p:cNvSpPr/>
          <p:nvPr>
            <p:ph idx="2" type="pic"/>
          </p:nvPr>
        </p:nvSpPr>
        <p:spPr>
          <a:xfrm>
            <a:off x="2286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43"/>
          <p:cNvSpPr/>
          <p:nvPr>
            <p:ph idx="3" type="pic"/>
          </p:nvPr>
        </p:nvSpPr>
        <p:spPr>
          <a:xfrm>
            <a:off x="31618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43"/>
          <p:cNvSpPr/>
          <p:nvPr>
            <p:ph idx="4" type="pic"/>
          </p:nvPr>
        </p:nvSpPr>
        <p:spPr>
          <a:xfrm>
            <a:off x="60950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3"/>
          <p:cNvSpPr txBox="1"/>
          <p:nvPr>
            <p:ph idx="5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74" name="Google Shape;274;p43"/>
          <p:cNvSpPr txBox="1"/>
          <p:nvPr>
            <p:ph idx="6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75" name="Google Shape;275;p4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">
  <p:cSld name="CUSTOM_1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4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9" name="Google Shape;279;p44"/>
          <p:cNvSpPr/>
          <p:nvPr>
            <p:ph idx="2" type="pic"/>
          </p:nvPr>
        </p:nvSpPr>
        <p:spPr>
          <a:xfrm>
            <a:off x="463305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4"/>
          <p:cNvSpPr/>
          <p:nvPr>
            <p:ph idx="3" type="pic"/>
          </p:nvPr>
        </p:nvSpPr>
        <p:spPr>
          <a:xfrm>
            <a:off x="22860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4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5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83" name="Google Shape;283;p4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 vertical">
  <p:cSld name="CUSTOM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/>
          <p:nvPr>
            <p:ph idx="2" type="pic"/>
          </p:nvPr>
        </p:nvSpPr>
        <p:spPr>
          <a:xfrm>
            <a:off x="31618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5"/>
          <p:cNvSpPr/>
          <p:nvPr>
            <p:ph idx="3" type="pic"/>
          </p:nvPr>
        </p:nvSpPr>
        <p:spPr>
          <a:xfrm>
            <a:off x="60951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5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9" name="Google Shape;289;p45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0" name="Google Shape;290;p45"/>
          <p:cNvSpPr txBox="1"/>
          <p:nvPr>
            <p:ph idx="5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91" name="Google Shape;291;p4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4" name="Google Shape;29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quare image board">
  <p:cSld name="CUSTOM_1_1_1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/>
          <p:nvPr>
            <p:ph idx="2" type="pic"/>
          </p:nvPr>
        </p:nvSpPr>
        <p:spPr>
          <a:xfrm>
            <a:off x="4569950" y="164350"/>
            <a:ext cx="43431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7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9" name="Google Shape;299;p47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0" name="Google Shape;300;p47"/>
          <p:cNvSpPr txBox="1"/>
          <p:nvPr>
            <p:ph idx="4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01" name="Google Shape;301;p4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landscape image board">
  <p:cSld name="CUSTOM_1_1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4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8"/>
          <p:cNvSpPr txBox="1"/>
          <p:nvPr>
            <p:ph idx="1" type="subTitle"/>
          </p:nvPr>
        </p:nvSpPr>
        <p:spPr>
          <a:xfrm>
            <a:off x="228600" y="3290275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6" name="Google Shape;306;p4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7" name="Google Shape;307;p48"/>
          <p:cNvSpPr txBox="1"/>
          <p:nvPr>
            <p:ph idx="4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08" name="Google Shape;308;p4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CUSTOM_1_1_1_1_1_1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13" name="Google Shape;313;p49"/>
          <p:cNvSpPr txBox="1"/>
          <p:nvPr>
            <p:ph idx="3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14" name="Google Shape;314;p4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49"/>
          <p:cNvSpPr txBox="1"/>
          <p:nvPr>
            <p:ph type="title"/>
          </p:nvPr>
        </p:nvSpPr>
        <p:spPr>
          <a:xfrm>
            <a:off x="228600" y="164350"/>
            <a:ext cx="26703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9" name="Google Shape;3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3" name="Google Shape;323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4" name="Google Shape;324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29" name="Google Shape;329;p5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3"/>
          <p:cNvSpPr/>
          <p:nvPr>
            <p:ph idx="2" type="pic"/>
          </p:nvPr>
        </p:nvSpPr>
        <p:spPr>
          <a:xfrm>
            <a:off x="463305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3"/>
          <p:cNvSpPr/>
          <p:nvPr>
            <p:ph idx="3" type="pic"/>
          </p:nvPr>
        </p:nvSpPr>
        <p:spPr>
          <a:xfrm>
            <a:off x="22860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5" name="Google Shape;335;p5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53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8" name="Google Shape;338;p53"/>
          <p:cNvSpPr txBox="1"/>
          <p:nvPr>
            <p:ph idx="4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39" name="Google Shape;339;p53"/>
          <p:cNvSpPr txBox="1"/>
          <p:nvPr>
            <p:ph idx="5" type="body"/>
          </p:nvPr>
        </p:nvSpPr>
        <p:spPr>
          <a:xfrm>
            <a:off x="46330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0" name="Google Shape;340;p53"/>
          <p:cNvSpPr txBox="1"/>
          <p:nvPr>
            <p:ph idx="6" type="subTitle"/>
          </p:nvPr>
        </p:nvSpPr>
        <p:spPr>
          <a:xfrm>
            <a:off x="46330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3" name="Google Shape;343;p5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54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54"/>
          <p:cNvSpPr/>
          <p:nvPr>
            <p:ph idx="2" type="pic"/>
          </p:nvPr>
        </p:nvSpPr>
        <p:spPr>
          <a:xfrm>
            <a:off x="2286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4"/>
          <p:cNvSpPr/>
          <p:nvPr>
            <p:ph idx="3" type="pic"/>
          </p:nvPr>
        </p:nvSpPr>
        <p:spPr>
          <a:xfrm>
            <a:off x="31618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4"/>
          <p:cNvSpPr/>
          <p:nvPr>
            <p:ph idx="4" type="pic"/>
          </p:nvPr>
        </p:nvSpPr>
        <p:spPr>
          <a:xfrm>
            <a:off x="60950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4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9" name="Google Shape;349;p54"/>
          <p:cNvSpPr txBox="1"/>
          <p:nvPr>
            <p:ph idx="5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0" name="Google Shape;350;p54"/>
          <p:cNvSpPr txBox="1"/>
          <p:nvPr>
            <p:ph idx="6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1" name="Google Shape;351;p54"/>
          <p:cNvSpPr txBox="1"/>
          <p:nvPr>
            <p:ph idx="7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2" name="Google Shape;352;p54"/>
          <p:cNvSpPr txBox="1"/>
          <p:nvPr>
            <p:ph idx="8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3" name="Google Shape;353;p54"/>
          <p:cNvSpPr txBox="1"/>
          <p:nvPr>
            <p:ph idx="9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with footer">
  <p:cSld name="CUSTOM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58" name="Google Shape;358;p5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2" name="Google Shape;362;p5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" name="Google Shape;365;p5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57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57"/>
          <p:cNvSpPr/>
          <p:nvPr>
            <p:ph idx="2" type="pic"/>
          </p:nvPr>
        </p:nvSpPr>
        <p:spPr>
          <a:xfrm>
            <a:off x="228600" y="2598025"/>
            <a:ext cx="20244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7"/>
          <p:cNvSpPr/>
          <p:nvPr>
            <p:ph idx="3" type="pic"/>
          </p:nvPr>
        </p:nvSpPr>
        <p:spPr>
          <a:xfrm>
            <a:off x="3864875" y="2598025"/>
            <a:ext cx="35619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57"/>
          <p:cNvSpPr/>
          <p:nvPr>
            <p:ph idx="4" type="pic"/>
          </p:nvPr>
        </p:nvSpPr>
        <p:spPr>
          <a:xfrm>
            <a:off x="7547700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57"/>
          <p:cNvSpPr/>
          <p:nvPr>
            <p:ph idx="5" type="pic"/>
          </p:nvPr>
        </p:nvSpPr>
        <p:spPr>
          <a:xfrm>
            <a:off x="2375088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7"/>
          <p:cNvSpPr/>
          <p:nvPr>
            <p:ph idx="6" type="pic"/>
          </p:nvPr>
        </p:nvSpPr>
        <p:spPr>
          <a:xfrm>
            <a:off x="228600" y="1038850"/>
            <a:ext cx="10035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7"/>
          <p:cNvSpPr/>
          <p:nvPr>
            <p:ph idx="7" type="pic"/>
          </p:nvPr>
        </p:nvSpPr>
        <p:spPr>
          <a:xfrm>
            <a:off x="6745975" y="1038850"/>
            <a:ext cx="21696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7"/>
          <p:cNvSpPr/>
          <p:nvPr>
            <p:ph idx="8" type="pic"/>
          </p:nvPr>
        </p:nvSpPr>
        <p:spPr>
          <a:xfrm>
            <a:off x="1354150" y="1038850"/>
            <a:ext cx="15024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7"/>
          <p:cNvSpPr/>
          <p:nvPr>
            <p:ph idx="9" type="pic"/>
          </p:nvPr>
        </p:nvSpPr>
        <p:spPr>
          <a:xfrm>
            <a:off x="2981410" y="1038850"/>
            <a:ext cx="21963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7"/>
          <p:cNvSpPr/>
          <p:nvPr>
            <p:ph idx="13" type="pic"/>
          </p:nvPr>
        </p:nvSpPr>
        <p:spPr>
          <a:xfrm>
            <a:off x="5311004" y="1038850"/>
            <a:ext cx="1301700" cy="14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">
  <p:cSld name="CUSTOM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8"/>
          <p:cNvSpPr/>
          <p:nvPr>
            <p:ph idx="2" type="pic"/>
          </p:nvPr>
        </p:nvSpPr>
        <p:spPr>
          <a:xfrm>
            <a:off x="2286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8"/>
          <p:cNvSpPr txBox="1"/>
          <p:nvPr>
            <p:ph type="title"/>
          </p:nvPr>
        </p:nvSpPr>
        <p:spPr>
          <a:xfrm>
            <a:off x="6095100" y="321875"/>
            <a:ext cx="28203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0" name="Google Shape;380;p58"/>
          <p:cNvSpPr txBox="1"/>
          <p:nvPr>
            <p:ph idx="1" type="subTitle"/>
          </p:nvPr>
        </p:nvSpPr>
        <p:spPr>
          <a:xfrm>
            <a:off x="6095100" y="1842575"/>
            <a:ext cx="28203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82" name="Google Shape;382;p5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" name="Google Shape;385;p5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59"/>
          <p:cNvSpPr txBox="1"/>
          <p:nvPr>
            <p:ph hasCustomPrompt="1" type="title"/>
          </p:nvPr>
        </p:nvSpPr>
        <p:spPr>
          <a:xfrm>
            <a:off x="225750" y="1212350"/>
            <a:ext cx="8606700" cy="4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9pPr>
          </a:lstStyle>
          <a:p>
            <a:r>
              <a:t>xx%</a:t>
            </a:r>
          </a:p>
        </p:txBody>
      </p:sp>
      <p:cxnSp>
        <p:nvCxnSpPr>
          <p:cNvPr id="387" name="Google Shape;387;p59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228600" y="578150"/>
            <a:ext cx="8692500" cy="6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1" name="Google Shape;391;p6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60"/>
          <p:cNvSpPr txBox="1"/>
          <p:nvPr>
            <p:ph idx="1" type="body"/>
          </p:nvPr>
        </p:nvSpPr>
        <p:spPr>
          <a:xfrm>
            <a:off x="228600" y="3719575"/>
            <a:ext cx="39426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wun Batang"/>
              <a:buNone/>
              <a:defRPr sz="3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2947825"/>
            <a:ext cx="85206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pos="5616">
          <p15:clr>
            <a:srgbClr val="E46962"/>
          </p15:clr>
        </p15:guide>
        <p15:guide id="3" orient="horz" pos="10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</a:t>
            </a:r>
            <a:endParaRPr/>
          </a:p>
        </p:txBody>
      </p:sp>
      <p:sp>
        <p:nvSpPr>
          <p:cNvPr id="399" name="Google Shape;399;p62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Saint Mary’s College </a:t>
            </a:r>
            <a:endParaRPr/>
          </a:p>
        </p:txBody>
      </p:sp>
      <p:sp>
        <p:nvSpPr>
          <p:cNvPr id="400" name="Google Shape;400;p62"/>
          <p:cNvSpPr txBox="1"/>
          <p:nvPr>
            <p:ph idx="4" type="body"/>
          </p:nvPr>
        </p:nvSpPr>
        <p:spPr>
          <a:xfrm>
            <a:off x="24003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Nolan French, Luke Olmos, Renata Krivenko, Jimmy Hernandez, Connor Li, Oliver Cheng, Alireza Darvishzadeh</a:t>
            </a:r>
            <a:endParaRPr/>
          </a:p>
        </p:txBody>
      </p:sp>
      <p:sp>
        <p:nvSpPr>
          <p:cNvPr id="401" name="Google Shape;401;p62"/>
          <p:cNvSpPr txBox="1"/>
          <p:nvPr>
            <p:ph idx="2" type="body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Manhattan University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71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ARIMAX Forecasting</a:t>
            </a:r>
            <a:endParaRPr/>
          </a:p>
        </p:txBody>
      </p:sp>
      <p:sp>
        <p:nvSpPr>
          <p:cNvPr id="476" name="Google Shape;476;p71"/>
          <p:cNvSpPr txBox="1"/>
          <p:nvPr/>
        </p:nvSpPr>
        <p:spPr>
          <a:xfrm>
            <a:off x="4546650" y="1177050"/>
            <a:ext cx="40257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Significant correlations (p &lt; 0.01) were used to create normalized weights for each factor’s impact on debt.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Seven key drivers identified: labor force, inflation, unemployment, population, wage, GDP per capita, and corruption.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ARIMAX was used for forecasting 2024–2030 based on these key variables.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477" name="Google Shape;477;p71" title="ChatGPT Image May 13, 2025, 10_56_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5" y="1062650"/>
            <a:ext cx="4527299" cy="30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72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 </a:t>
            </a:r>
            <a:endParaRPr/>
          </a:p>
        </p:txBody>
      </p:sp>
      <p:pic>
        <p:nvPicPr>
          <p:cNvPr id="484" name="Google Shape;484;p72" title="ChatGPT Image May 13, 2025, 10_22_5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97" y="1035800"/>
            <a:ext cx="4607850" cy="30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2"/>
          <p:cNvSpPr txBox="1"/>
          <p:nvPr/>
        </p:nvSpPr>
        <p:spPr>
          <a:xfrm>
            <a:off x="4748850" y="1053350"/>
            <a:ext cx="39930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wun Batang"/>
                <a:ea typeface="Gowun Batang"/>
                <a:cs typeface="Gowun Batang"/>
                <a:sym typeface="Gowun Batang"/>
              </a:rPr>
              <a:t>FIX THIS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 Debt Risk Score was used to rank OECD countries for investment potential.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Score ranges: 0–30 = low risk, 31–60 = moderate risk, 61–100 = high risk.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Low-risk countries are considered strong investment opportunities.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High-risk countries are seen as unstable and less attractive for investment.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OECD regions were ranked by the average Debt Risk Score of countries within each region.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73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Debt Risk By Region</a:t>
            </a:r>
            <a:endParaRPr/>
          </a:p>
        </p:txBody>
      </p:sp>
      <p:sp>
        <p:nvSpPr>
          <p:cNvPr id="492" name="Google Shape;492;p73"/>
          <p:cNvSpPr txBox="1"/>
          <p:nvPr/>
        </p:nvSpPr>
        <p:spPr>
          <a:xfrm>
            <a:off x="4748850" y="1053350"/>
            <a:ext cx="39930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wun Batang"/>
                <a:ea typeface="Gowun Batang"/>
                <a:cs typeface="Gowun Batang"/>
                <a:sym typeface="Gowun Batang"/>
              </a:rPr>
              <a:t>FIX THIS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74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Assessing Investment Risk</a:t>
            </a:r>
            <a:endParaRPr/>
          </a:p>
        </p:txBody>
      </p:sp>
      <p:pic>
        <p:nvPicPr>
          <p:cNvPr id="499" name="Google Shape;4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25" y="593650"/>
            <a:ext cx="7028951" cy="328452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4"/>
          <p:cNvSpPr txBox="1"/>
          <p:nvPr/>
        </p:nvSpPr>
        <p:spPr>
          <a:xfrm>
            <a:off x="1073000" y="3980725"/>
            <a:ext cx="70194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We advise Horizon to invest in Northern Europe</a:t>
            </a:r>
            <a:endParaRPr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Debt is projected to fall by 5.03% of GDP by 2030</a:t>
            </a:r>
            <a:endParaRPr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Lower impacts from public sector debt</a:t>
            </a:r>
            <a:endParaRPr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7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07" name="Google Shape;507;p7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pic>
        <p:nvPicPr>
          <p:cNvPr id="508" name="Google Shape;50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98" y="1093299"/>
            <a:ext cx="4512202" cy="281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696" y="1093300"/>
            <a:ext cx="2970154" cy="28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76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cont.</a:t>
            </a:r>
            <a:endParaRPr/>
          </a:p>
        </p:txBody>
      </p:sp>
      <p:sp>
        <p:nvSpPr>
          <p:cNvPr id="516" name="Google Shape;516;p76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From 2010–2023, Northern Europe maintained lower and decreasing public debt, while USA debt steadily increased.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By 2030, Northern Europe is projected to reduce debt further, while USA debt is forecasted to rise.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Overall, Northern Europe shows stronger resilience to debt increases than other Tier 1 countries.</a:t>
            </a:r>
            <a:endParaRPr sz="1400"/>
          </a:p>
        </p:txBody>
      </p:sp>
      <p:sp>
        <p:nvSpPr>
          <p:cNvPr id="517" name="Google Shape;517;p76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1% increase in public debt leads to: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+0.003% inflation</a:t>
            </a: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in both Tier 1 and Northern Europe.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GDP per capita drop</a:t>
            </a: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–$934.39 (Tier 1) vs. –$715.08 (Northern Europe).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Corruption index worsens</a:t>
            </a: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–0.22 (Tier 1), –0.17 (Northern Europe).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Annual wages fall</a:t>
            </a: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–$716.98 (Tier 1), –$628.05 (Northern Europe).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Unemployment rises</a:t>
            </a: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+0.86% (Tier 1), +0.76% (Northern Europe).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518" name="Google Shape;518;p76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77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Recommendations</a:t>
            </a:r>
            <a:endParaRPr sz="3200"/>
          </a:p>
        </p:txBody>
      </p:sp>
      <p:sp>
        <p:nvSpPr>
          <p:cNvPr id="525" name="Google Shape;525;p77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what the Data has revealed to us, Horizon Real Estate should invest </a:t>
            </a:r>
            <a:r>
              <a:rPr lang="en"/>
              <a:t>within</a:t>
            </a:r>
            <a:r>
              <a:rPr lang="en"/>
              <a:t> the Northern European countries such due to their stable economies and low debt fluctuation from year to year.</a:t>
            </a:r>
            <a:endParaRPr/>
          </a:p>
        </p:txBody>
      </p:sp>
      <p:sp>
        <p:nvSpPr>
          <p:cNvPr id="526" name="Google Shape;526;p77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78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533" name="Google Shape;533;p78"/>
          <p:cNvSpPr txBox="1"/>
          <p:nvPr>
            <p:ph idx="1" type="body"/>
          </p:nvPr>
        </p:nvSpPr>
        <p:spPr>
          <a:xfrm>
            <a:off x="229450" y="3217387"/>
            <a:ext cx="2834100" cy="12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Use data from previous crises to derive insights on how to manage issues in the future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Apply same framework to different set of data that may be correlated in crisis eras.</a:t>
            </a:r>
            <a:endParaRPr sz="1000"/>
          </a:p>
        </p:txBody>
      </p:sp>
      <p:sp>
        <p:nvSpPr>
          <p:cNvPr id="534" name="Google Shape;534;p78"/>
          <p:cNvSpPr txBox="1"/>
          <p:nvPr>
            <p:ph idx="3" type="body"/>
          </p:nvPr>
        </p:nvSpPr>
        <p:spPr>
          <a:xfrm>
            <a:off x="3155800" y="3047975"/>
            <a:ext cx="3062700" cy="12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000"/>
              <a:t>Check out the variables that were barely under our p of &lt;0.01</a:t>
            </a:r>
            <a:endParaRPr sz="10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000"/>
              <a:t>Could experiment with funky combos or curves to </a:t>
            </a:r>
            <a:r>
              <a:rPr lang="en" sz="1000"/>
              <a:t>further</a:t>
            </a:r>
            <a:r>
              <a:rPr lang="en" sz="1000"/>
              <a:t> </a:t>
            </a:r>
            <a:r>
              <a:rPr lang="en" sz="1000"/>
              <a:t>analyze what's important</a:t>
            </a:r>
            <a:r>
              <a:rPr lang="en" sz="1000"/>
              <a:t> </a:t>
            </a:r>
            <a:endParaRPr sz="10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000"/>
              <a:t>Could possibly use Random Forest or XGBoost to uncover </a:t>
            </a:r>
            <a:r>
              <a:rPr lang="en" sz="1000"/>
              <a:t>surprises</a:t>
            </a:r>
            <a:endParaRPr sz="10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000"/>
              <a:t>As of now, o</a:t>
            </a:r>
            <a:r>
              <a:rPr lang="en" sz="1000"/>
              <a:t>nly 7 significant factors out of all cause our regression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5" name="Google Shape;535;p78"/>
          <p:cNvSpPr txBox="1"/>
          <p:nvPr>
            <p:ph idx="5" type="body"/>
          </p:nvPr>
        </p:nvSpPr>
        <p:spPr>
          <a:xfrm>
            <a:off x="6080450" y="3087700"/>
            <a:ext cx="2834100" cy="12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Drop in governance scores such as corruption, rule of law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Add shock factors like oil prices or exchange‑rate swings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Run each one alone within our regression &amp; ARIMAX to see which actually matters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536" name="Google Shape;536;p78"/>
          <p:cNvGrpSpPr/>
          <p:nvPr/>
        </p:nvGrpSpPr>
        <p:grpSpPr>
          <a:xfrm>
            <a:off x="228600" y="1588750"/>
            <a:ext cx="2834950" cy="1459225"/>
            <a:chOff x="228600" y="1588750"/>
            <a:chExt cx="2834950" cy="1459225"/>
          </a:xfrm>
        </p:grpSpPr>
        <p:sp>
          <p:nvSpPr>
            <p:cNvPr id="537" name="Google Shape;537;p78"/>
            <p:cNvSpPr txBox="1"/>
            <p:nvPr/>
          </p:nvSpPr>
          <p:spPr>
            <a:xfrm>
              <a:off x="229450" y="1588750"/>
              <a:ext cx="2834100" cy="14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Crisis Management Research</a:t>
              </a:r>
              <a:endPara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cxnSp>
          <p:nvCxnSpPr>
            <p:cNvPr id="538" name="Google Shape;538;p78"/>
            <p:cNvCxnSpPr/>
            <p:nvPr/>
          </p:nvCxnSpPr>
          <p:spPr>
            <a:xfrm>
              <a:off x="228600" y="3047975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78"/>
            <p:cNvCxnSpPr/>
            <p:nvPr/>
          </p:nvCxnSpPr>
          <p:spPr>
            <a:xfrm>
              <a:off x="228600" y="1687250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0" name="Google Shape;540;p78"/>
          <p:cNvGrpSpPr/>
          <p:nvPr/>
        </p:nvGrpSpPr>
        <p:grpSpPr>
          <a:xfrm>
            <a:off x="3154950" y="1588750"/>
            <a:ext cx="2834100" cy="1459225"/>
            <a:chOff x="3154950" y="1588750"/>
            <a:chExt cx="2834100" cy="1459225"/>
          </a:xfrm>
        </p:grpSpPr>
        <p:sp>
          <p:nvSpPr>
            <p:cNvPr id="541" name="Google Shape;541;p78"/>
            <p:cNvSpPr txBox="1"/>
            <p:nvPr/>
          </p:nvSpPr>
          <p:spPr>
            <a:xfrm>
              <a:off x="3154950" y="1588750"/>
              <a:ext cx="2834100" cy="14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Analyze </a:t>
              </a:r>
              <a:r>
                <a:rPr lang="en" sz="28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Omitted</a:t>
              </a:r>
              <a:r>
                <a:rPr lang="en" sz="28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 Features</a:t>
              </a:r>
              <a:endPara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cxnSp>
          <p:nvCxnSpPr>
            <p:cNvPr id="542" name="Google Shape;542;p78"/>
            <p:cNvCxnSpPr/>
            <p:nvPr/>
          </p:nvCxnSpPr>
          <p:spPr>
            <a:xfrm>
              <a:off x="3154950" y="3047975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78"/>
            <p:cNvCxnSpPr/>
            <p:nvPr/>
          </p:nvCxnSpPr>
          <p:spPr>
            <a:xfrm>
              <a:off x="3154950" y="1687250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4" name="Google Shape;544;p78"/>
          <p:cNvGrpSpPr/>
          <p:nvPr/>
        </p:nvGrpSpPr>
        <p:grpSpPr>
          <a:xfrm>
            <a:off x="6080450" y="1588750"/>
            <a:ext cx="2834100" cy="1459225"/>
            <a:chOff x="6080450" y="1588750"/>
            <a:chExt cx="2834100" cy="1459225"/>
          </a:xfrm>
        </p:grpSpPr>
        <p:sp>
          <p:nvSpPr>
            <p:cNvPr id="545" name="Google Shape;545;p78"/>
            <p:cNvSpPr txBox="1"/>
            <p:nvPr/>
          </p:nvSpPr>
          <p:spPr>
            <a:xfrm>
              <a:off x="6080450" y="1588750"/>
              <a:ext cx="2834100" cy="14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Evaluate Excluded Variables</a:t>
              </a:r>
              <a:endPara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cxnSp>
          <p:nvCxnSpPr>
            <p:cNvPr id="546" name="Google Shape;546;p78"/>
            <p:cNvCxnSpPr/>
            <p:nvPr/>
          </p:nvCxnSpPr>
          <p:spPr>
            <a:xfrm>
              <a:off x="6080450" y="3047975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78"/>
            <p:cNvCxnSpPr/>
            <p:nvPr/>
          </p:nvCxnSpPr>
          <p:spPr>
            <a:xfrm>
              <a:off x="6080450" y="1687250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/>
          <p:nvPr>
            <p:ph type="title"/>
          </p:nvPr>
        </p:nvSpPr>
        <p:spPr>
          <a:xfrm>
            <a:off x="228600" y="2201625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63"/>
          <p:cNvSpPr txBox="1"/>
          <p:nvPr>
            <p:ph type="title"/>
          </p:nvPr>
        </p:nvSpPr>
        <p:spPr>
          <a:xfrm>
            <a:off x="0" y="0"/>
            <a:ext cx="8692500" cy="11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Meet The Team</a:t>
            </a:r>
            <a:endParaRPr/>
          </a:p>
        </p:txBody>
      </p:sp>
      <p:pic>
        <p:nvPicPr>
          <p:cNvPr id="409" name="Google Shape;409;p63" title="IMG_059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4" y="835986"/>
            <a:ext cx="1797788" cy="239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64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400"/>
              <a:t>“How do projections of public sector debt through 2030, based on key economic indicators, guide strategic long-term real estate investments in debt-resilient OECD countries?”</a:t>
            </a:r>
            <a:endParaRPr sz="2400"/>
          </a:p>
        </p:txBody>
      </p:sp>
      <p:grpSp>
        <p:nvGrpSpPr>
          <p:cNvPr id="416" name="Google Shape;416;p64"/>
          <p:cNvGrpSpPr/>
          <p:nvPr/>
        </p:nvGrpSpPr>
        <p:grpSpPr>
          <a:xfrm>
            <a:off x="350925" y="2951825"/>
            <a:ext cx="5232675" cy="415500"/>
            <a:chOff x="350925" y="3835575"/>
            <a:chExt cx="5232675" cy="415500"/>
          </a:xfrm>
        </p:grpSpPr>
        <p:cxnSp>
          <p:nvCxnSpPr>
            <p:cNvPr id="417" name="Google Shape;417;p64"/>
            <p:cNvCxnSpPr/>
            <p:nvPr/>
          </p:nvCxnSpPr>
          <p:spPr>
            <a:xfrm>
              <a:off x="350925" y="4043325"/>
              <a:ext cx="1463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8" name="Google Shape;418;p64"/>
            <p:cNvSpPr txBox="1"/>
            <p:nvPr/>
          </p:nvSpPr>
          <p:spPr>
            <a:xfrm>
              <a:off x="2044200" y="3835575"/>
              <a:ext cx="3539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Research Question</a:t>
              </a:r>
              <a:endParaRPr sz="15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6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Methodology</a:t>
            </a:r>
            <a:endParaRPr sz="3600"/>
          </a:p>
        </p:txBody>
      </p:sp>
      <p:sp>
        <p:nvSpPr>
          <p:cNvPr id="425" name="Google Shape;425;p65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Data Collection &amp; Analysis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Trend Analysis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Regression &amp; Feature Analysis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Clustering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ARIMAX Forecasting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Recommendations</a:t>
            </a:r>
            <a:endParaRPr b="1"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66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Limitations</a:t>
            </a:r>
            <a:endParaRPr sz="3600"/>
          </a:p>
        </p:txBody>
      </p:sp>
      <p:sp>
        <p:nvSpPr>
          <p:cNvPr id="432" name="Google Shape;432;p66"/>
          <p:cNvSpPr txBox="1"/>
          <p:nvPr>
            <p:ph idx="1" type="body"/>
          </p:nvPr>
        </p:nvSpPr>
        <p:spPr>
          <a:xfrm>
            <a:off x="4702950" y="11356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Real-World Limitations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Qualitative factors like regulation and geopolitics were not fully captured by models.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Assumption Risk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High debt isn't always negative—countries like Japan show exceptions.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Investor Diversity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The model doesn’t account for differing investor risk tolerances or strategies like distressed asset investing.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6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sp>
        <p:nvSpPr>
          <p:cNvPr id="434" name="Google Shape;434;p66"/>
          <p:cNvSpPr txBox="1"/>
          <p:nvPr>
            <p:ph idx="1" type="body"/>
          </p:nvPr>
        </p:nvSpPr>
        <p:spPr>
          <a:xfrm>
            <a:off x="418050" y="1206663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Missing Data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Gaps in key variables like education spending (halted by World Bank in 2022) and lack of data for Colombia.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Multicollinearity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Overlap between variables (e.g., population vs. urban growth) may skew results.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Model Gaps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Important variables like inflation were statistically insignificant (p = 0.2092) despite real-world relevance.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67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</a:t>
            </a:r>
            <a:endParaRPr sz="3600"/>
          </a:p>
        </p:txBody>
      </p:sp>
      <p:sp>
        <p:nvSpPr>
          <p:cNvPr id="441" name="Google Shape;441;p67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19 datasets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were used, sourced from the OECD, World Bank, World Population Review, and Transparency International.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-"/>
            </a:pPr>
            <a:r>
              <a:rPr lang="en" sz="1400">
                <a:solidFill>
                  <a:schemeClr val="accent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3 outsourced</a:t>
            </a:r>
            <a:endParaRPr sz="1400">
              <a:solidFill>
                <a:schemeClr val="accen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 range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2010–2023 for 37 OECD countries (excluding Israel); pre-2010 data was removed.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Key variables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included GDP growth, inflation, unemployment, corruption, wages, and trade metrics.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7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sp>
        <p:nvSpPr>
          <p:cNvPr id="443" name="Google Shape;443;p67"/>
          <p:cNvSpPr txBox="1"/>
          <p:nvPr>
            <p:ph idx="1" type="body"/>
          </p:nvPr>
        </p:nvSpPr>
        <p:spPr>
          <a:xfrm>
            <a:off x="4572000" y="1206663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and preprocessing were done in Python (Google Colab) using libraries like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Target variable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Public Sector Debt (% of GDP); features were statistically significant economic indicators.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Countries were grouped into </a:t>
            </a: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European (26)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non-European (11)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for regional analysis.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68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K-Means </a:t>
            </a:r>
            <a:r>
              <a:rPr lang="en" sz="3600"/>
              <a:t>Clustering</a:t>
            </a:r>
            <a:endParaRPr sz="3600"/>
          </a:p>
        </p:txBody>
      </p:sp>
      <p:sp>
        <p:nvSpPr>
          <p:cNvPr id="450" name="Google Shape;450;p68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Economic uncertainty from the Eurozone Crisis and COVID led to rising debt pressures.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K-means clustering was used to analyze 19 factors with Debt-to-GDP as the target.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highlight>
                  <a:srgbClr val="FFFF00"/>
                </a:highlight>
              </a:rPr>
              <a:t>How many outside datasets?</a:t>
            </a:r>
            <a:endParaRPr b="1" sz="1600">
              <a:highlight>
                <a:srgbClr val="FFFF00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Countries were grouped into two tiers based on debt management performance.</a:t>
            </a:r>
            <a:br>
              <a:rPr b="1" lang="en" sz="1600"/>
            </a:br>
            <a:endParaRPr sz="1600"/>
          </a:p>
        </p:txBody>
      </p:sp>
      <p:sp>
        <p:nvSpPr>
          <p:cNvPr id="451" name="Google Shape;451;p68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Tier</a:t>
            </a:r>
            <a:r>
              <a:rPr b="1" lang="en" sz="1600"/>
              <a:t> 1 countries showed strong economic performance and debt resilience.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Tier 2 countries underperformed and lacked debt resilience.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Tier 2 was excluded to reduce outliers and improve data accuracy.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452" name="Google Shape;452;p6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69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pic>
        <p:nvPicPr>
          <p:cNvPr id="459" name="Google Shape;459;p69" title="ChatGPT Image May 13, 2025, 11_53_4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13" y="539900"/>
            <a:ext cx="6367576" cy="424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9" title="ChatGPT Image May 13, 2025, 11_57_1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5" y="3259200"/>
            <a:ext cx="1234926" cy="123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70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Linear Regression</a:t>
            </a:r>
            <a:endParaRPr sz="3600"/>
          </a:p>
        </p:txBody>
      </p:sp>
      <p:sp>
        <p:nvSpPr>
          <p:cNvPr id="467" name="Google Shape;467;p70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Linear regression was used to analyze all 19 factors influencing debt.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Seven key factors were identified (p &lt; 0.01, VIF &lt; 10): labor force, inflation, unemployment, population, wage, GDP per capita, and corruption.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These factors were used to build a predictive model for forecasting debt to 2030.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The model achieved an adjusted R-squared of 0.71.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468" name="Google Shape;468;p70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pic>
        <p:nvPicPr>
          <p:cNvPr id="469" name="Google Shape;469;p70" title="ChatGPT Image May 13, 2025, 10_26_3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650" y="1160164"/>
            <a:ext cx="4234748" cy="282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rtfolio">
  <a:themeElements>
    <a:clrScheme name="Simple Light">
      <a:dk1>
        <a:srgbClr val="133817"/>
      </a:dk1>
      <a:lt1>
        <a:srgbClr val="E9EBE8"/>
      </a:lt1>
      <a:dk2>
        <a:srgbClr val="C2C7C0"/>
      </a:dk2>
      <a:lt2>
        <a:srgbClr val="EE7630"/>
      </a:lt2>
      <a:accent1>
        <a:srgbClr val="000000"/>
      </a:accent1>
      <a:accent2>
        <a:srgbClr val="931F1D"/>
      </a:accent2>
      <a:accent3>
        <a:srgbClr val="4F7CAC"/>
      </a:accent3>
      <a:accent4>
        <a:srgbClr val="C287E8"/>
      </a:accent4>
      <a:accent5>
        <a:srgbClr val="563635"/>
      </a:accent5>
      <a:accent6>
        <a:srgbClr val="63A46C"/>
      </a:accent6>
      <a:hlink>
        <a:srgbClr val="B74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